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1" r:id="rId2"/>
    <p:sldId id="313" r:id="rId3"/>
    <p:sldId id="286" r:id="rId4"/>
    <p:sldId id="285" r:id="rId5"/>
    <p:sldId id="311" r:id="rId6"/>
    <p:sldId id="312" r:id="rId7"/>
    <p:sldId id="315" r:id="rId8"/>
    <p:sldId id="314" r:id="rId9"/>
    <p:sldId id="317" r:id="rId10"/>
    <p:sldId id="316" r:id="rId11"/>
    <p:sldId id="318" r:id="rId12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411"/>
          </a:xfrm>
          <a:prstGeom prst="rect">
            <a:avLst/>
          </a:prstGeom>
        </p:spPr>
        <p:txBody>
          <a:bodyPr vert="horz" lIns="91287" tIns="45644" rIns="91287" bIns="45644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6411"/>
          </a:xfrm>
          <a:prstGeom prst="rect">
            <a:avLst/>
          </a:prstGeom>
        </p:spPr>
        <p:txBody>
          <a:bodyPr vert="horz" lIns="91287" tIns="45644" rIns="91287" bIns="45644" rtlCol="0"/>
          <a:lstStyle>
            <a:lvl1pPr algn="r">
              <a:defRPr sz="1200"/>
            </a:lvl1pPr>
          </a:lstStyle>
          <a:p>
            <a:fld id="{389CA1C9-525F-45EE-A686-1AA2C37BBD04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3" y="9430092"/>
            <a:ext cx="2945659" cy="496411"/>
          </a:xfrm>
          <a:prstGeom prst="rect">
            <a:avLst/>
          </a:prstGeom>
        </p:spPr>
        <p:txBody>
          <a:bodyPr vert="horz" lIns="91287" tIns="45644" rIns="91287" bIns="45644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6" y="9430092"/>
            <a:ext cx="2945659" cy="496411"/>
          </a:xfrm>
          <a:prstGeom prst="rect">
            <a:avLst/>
          </a:prstGeom>
        </p:spPr>
        <p:txBody>
          <a:bodyPr vert="horz" lIns="91287" tIns="45644" rIns="91287" bIns="45644" rtlCol="0" anchor="b"/>
          <a:lstStyle>
            <a:lvl1pPr algn="r">
              <a:defRPr sz="1200"/>
            </a:lvl1pPr>
          </a:lstStyle>
          <a:p>
            <a:fld id="{9DA603CA-CE67-4540-A902-BC8F0A42AD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428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878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09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29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43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47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418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246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849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894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40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B9D77-816F-47BC-BC81-0DAADEC65BEF}" type="datetimeFigureOut">
              <a:rPr lang="nl-NL" smtClean="0"/>
              <a:t>15-11-2021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DECF-C87D-42D1-8E19-6B4203743C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95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rik@innovativetax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        </a:t>
            </a:r>
            <a:r>
              <a:rPr lang="nl-NL" sz="2600" dirty="0"/>
              <a:t>Innovation at the EU in the aftermath of the Covid-19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</a:t>
            </a:r>
            <a:r>
              <a:rPr lang="nl-NL" b="1" dirty="0"/>
              <a:t>Virtual conference, 15 november 2021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      </a:t>
            </a:r>
            <a:r>
              <a:rPr lang="nl-NL" sz="2600" dirty="0"/>
              <a:t>Erik Jansen, Innovative Tax</a:t>
            </a:r>
          </a:p>
          <a:p>
            <a:pPr marL="0" indent="0">
              <a:buNone/>
            </a:pPr>
            <a:r>
              <a:rPr lang="nl-NL" sz="2600" dirty="0"/>
              <a:t>                              Nijmegen, Netherlands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877272"/>
            <a:ext cx="2153920" cy="108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73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The disadvantageous treatment of the Dutch BV company in settling the foreign withholding tax on royalty income is an infringement of the freedom of establishment (without any justification)</a:t>
            </a:r>
          </a:p>
          <a:p>
            <a:r>
              <a:rPr lang="nl-NL" dirty="0"/>
              <a:t>The Netherlands must </a:t>
            </a:r>
            <a:r>
              <a:rPr lang="nl-NL" u="sng" dirty="0"/>
              <a:t>broaden</a:t>
            </a:r>
            <a:r>
              <a:rPr lang="nl-NL" dirty="0"/>
              <a:t> the basis </a:t>
            </a:r>
            <a:r>
              <a:rPr lang="nl-NL" dirty="0" err="1"/>
              <a:t>for</a:t>
            </a:r>
            <a:r>
              <a:rPr lang="nl-NL" dirty="0"/>
              <a:t> the settlement of foreign withholding tax on royalty’s and should stop to apply the third </a:t>
            </a:r>
            <a:r>
              <a:rPr lang="nl-NL" dirty="0" err="1"/>
              <a:t>rule</a:t>
            </a:r>
            <a:r>
              <a:rPr lang="nl-NL" dirty="0"/>
              <a:t>;</a:t>
            </a:r>
          </a:p>
          <a:p>
            <a:r>
              <a:rPr lang="nl-NL" dirty="0"/>
              <a:t>From the business perspective: besides the R &amp; D also the corporate excellence and the sales function of the BV company are rewarded out of EBIT (generated out of foreign royalty income)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</a:p>
          <a:p>
            <a:pPr marL="1828800" lvl="4" indent="0">
              <a:buNone/>
            </a:pPr>
            <a:r>
              <a:rPr lang="nl-NL" sz="4800" dirty="0"/>
              <a:t>	</a:t>
            </a:r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89240"/>
            <a:ext cx="215392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461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  <a:r>
              <a:rPr lang="nl-NL" dirty="0" err="1"/>
              <a:t>Questions</a:t>
            </a:r>
            <a:r>
              <a:rPr lang="nl-NL" dirty="0"/>
              <a:t>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</a:t>
            </a:r>
            <a:r>
              <a:rPr lang="nl-NL" dirty="0">
                <a:hlinkClick r:id="rId2"/>
              </a:rPr>
              <a:t>erik@innovativetax.nl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		</a:t>
            </a:r>
            <a:r>
              <a:rPr lang="nl-NL" dirty="0" err="1"/>
              <a:t>phone</a:t>
            </a:r>
            <a:r>
              <a:rPr lang="nl-NL" dirty="0"/>
              <a:t>: 0031-24-7600136</a:t>
            </a:r>
          </a:p>
          <a:p>
            <a:pPr marL="0" indent="0">
              <a:buNone/>
            </a:pPr>
            <a:r>
              <a:rPr lang="nl-NL" dirty="0"/>
              <a:t>			</a:t>
            </a:r>
          </a:p>
          <a:p>
            <a:pPr marL="1828800" lvl="4" indent="0">
              <a:buNone/>
            </a:pPr>
            <a:r>
              <a:rPr lang="nl-NL" sz="4800" dirty="0"/>
              <a:t>	</a:t>
            </a:r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89240"/>
            <a:ext cx="215392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50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/>
              <a:t>In order to further stimulate R &amp; D activities in The Netherlands for SME (= MKB) and Large companies;</a:t>
            </a:r>
          </a:p>
          <a:p>
            <a:r>
              <a:rPr lang="nl-NL" sz="2400" dirty="0"/>
              <a:t>Net (taxable) profit from qualifying intangible assets created ‘in house’ by applicant innovationbox is effectively taxed against a reduced rate of corporate income tax of 9% (in stead of 15% - 25,8% (2022));</a:t>
            </a:r>
          </a:p>
          <a:p>
            <a:endParaRPr lang="nl-NL" sz="2400" dirty="0"/>
          </a:p>
          <a:p>
            <a:r>
              <a:rPr lang="nl-NL" sz="2400" dirty="0"/>
              <a:t>How to claim the innovation box?</a:t>
            </a:r>
          </a:p>
          <a:p>
            <a:r>
              <a:rPr lang="nl-NL" sz="2400" dirty="0"/>
              <a:t>Small and Medium sized (SME) companies with worldwide revenu (group level) &lt; € 250 million </a:t>
            </a:r>
            <a:r>
              <a:rPr lang="nl-NL" sz="2400" i="1" dirty="0"/>
              <a:t>and </a:t>
            </a:r>
            <a:r>
              <a:rPr lang="nl-NL" sz="2400" dirty="0"/>
              <a:t>qualifying profit &lt; € 37,5 million over a five year period can suffice with (WBSO) R &amp; D statement of the innovation (intangible asset);</a:t>
            </a:r>
          </a:p>
          <a:p>
            <a:endParaRPr lang="nl-NL" sz="24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877272"/>
            <a:ext cx="2153920" cy="108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0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YUFE: Dutch innovation box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u="sng" dirty="0"/>
              <a:t>Large companies </a:t>
            </a:r>
            <a:r>
              <a:rPr lang="nl-NL" sz="2400" dirty="0"/>
              <a:t>(revenue &gt; € 250 million or qualifying R &amp; D profits &gt; € 37,5 million (group level) on a five year period) have to comply with following </a:t>
            </a:r>
            <a:r>
              <a:rPr lang="nl-NL" sz="2400" u="sng" dirty="0"/>
              <a:t>additional</a:t>
            </a:r>
            <a:r>
              <a:rPr lang="nl-NL" sz="2400" dirty="0"/>
              <a:t> conditions (beneath R &amp; D statement  WBSO):</a:t>
            </a:r>
          </a:p>
          <a:p>
            <a:r>
              <a:rPr lang="nl-NL" sz="2400" dirty="0"/>
              <a:t>Intangible asset has arisen out of granted or requested patent (plus ownership IP by applicant innovation box);</a:t>
            </a:r>
          </a:p>
          <a:p>
            <a:r>
              <a:rPr lang="nl-NL" sz="2400" dirty="0"/>
              <a:t>Intangible asset has arisen out of granted or requested plant breeders rights;</a:t>
            </a:r>
          </a:p>
          <a:p>
            <a:r>
              <a:rPr lang="nl-NL" sz="2400" dirty="0"/>
              <a:t>Intangible asset as developed in WBSO / R &amp; D statement;</a:t>
            </a:r>
          </a:p>
          <a:p>
            <a:r>
              <a:rPr lang="nl-NL" sz="2400" dirty="0"/>
              <a:t>Intangible asset has arisen out of registered utility model, licenses for bringing to market medicines;</a:t>
            </a:r>
          </a:p>
          <a:p>
            <a:r>
              <a:rPr lang="nl-NL" sz="2400" dirty="0" err="1"/>
              <a:t>Exclusive</a:t>
            </a:r>
            <a:r>
              <a:rPr lang="nl-NL" sz="2400" dirty="0"/>
              <a:t> licenses on above mentioned ‘</a:t>
            </a:r>
            <a:r>
              <a:rPr lang="nl-NL" sz="2400" dirty="0" err="1"/>
              <a:t>legal</a:t>
            </a:r>
            <a:r>
              <a:rPr lang="nl-NL" sz="2400" dirty="0"/>
              <a:t> rights’;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949280"/>
            <a:ext cx="2153920" cy="101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50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YUFE: Dutch innovation box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nl-NL" sz="9600" dirty="0"/>
          </a:p>
          <a:p>
            <a:r>
              <a:rPr lang="en-US" sz="9600" dirty="0"/>
              <a:t>With respect to the part of the net (EBIT) profit which benefits from innovation box: the higher the role (or importance) of R &amp; D in the company is for the generation of these profits the higher will be the reward for the R &amp; D activities of the company (applicant of innovation box);</a:t>
            </a:r>
          </a:p>
          <a:p>
            <a:r>
              <a:rPr lang="en-US" sz="9600" dirty="0"/>
              <a:t>Research costs of the intangible assets or losses have to be recaptured before attractive tax rate is applicable;</a:t>
            </a:r>
          </a:p>
          <a:p>
            <a:r>
              <a:rPr lang="en-US" sz="9600" dirty="0"/>
              <a:t>Cooperation within the group with (foreign) related companies on the field of R &amp; D will limit the tax benefits of innovation box due to ‘modified nexus approach’ (OECD).  </a:t>
            </a:r>
          </a:p>
          <a:p>
            <a:r>
              <a:rPr lang="nl-NL" sz="9600" dirty="0"/>
              <a:t>Advance tax ruling for 4 years about applicability of innovation box to be concluded with Dutch Tax Authorities;</a:t>
            </a:r>
          </a:p>
          <a:p>
            <a:endParaRPr lang="nl-NL" sz="9600" dirty="0"/>
          </a:p>
          <a:p>
            <a:endParaRPr lang="nl-NL" sz="9600" dirty="0"/>
          </a:p>
          <a:p>
            <a:r>
              <a:rPr lang="nl-NL" sz="9600" dirty="0"/>
              <a:t>;</a:t>
            </a:r>
          </a:p>
          <a:p>
            <a:endParaRPr lang="nl-NL" sz="9600" dirty="0"/>
          </a:p>
          <a:p>
            <a:endParaRPr lang="nl-NL" sz="9600" dirty="0"/>
          </a:p>
          <a:p>
            <a:endParaRPr lang="nl-NL" sz="9600" dirty="0"/>
          </a:p>
          <a:p>
            <a:endParaRPr lang="nl-NL" sz="8600" dirty="0"/>
          </a:p>
          <a:p>
            <a:pPr marL="0" indent="0">
              <a:buNone/>
            </a:pPr>
            <a:r>
              <a:rPr lang="nl-NL" dirty="0"/>
              <a:t>			</a:t>
            </a:r>
          </a:p>
          <a:p>
            <a:pPr marL="0" indent="0">
              <a:buNone/>
            </a:pPr>
            <a:r>
              <a:rPr lang="nl-NL" dirty="0"/>
              <a:t>		</a:t>
            </a:r>
          </a:p>
          <a:p>
            <a:pPr marL="1828800" lvl="4" indent="0">
              <a:buNone/>
            </a:pPr>
            <a:endParaRPr lang="nl-NL" dirty="0"/>
          </a:p>
          <a:p>
            <a:pPr marL="1828800" lvl="4" indent="0">
              <a:buNone/>
            </a:pPr>
            <a:r>
              <a:rPr lang="nl-NL" sz="4800" dirty="0"/>
              <a:t>	</a:t>
            </a:r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817840"/>
            <a:ext cx="215392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11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dirty="0"/>
              <a:t>                                         </a:t>
            </a:r>
            <a:r>
              <a:rPr lang="nl-NL" sz="7200" b="1" dirty="0" err="1"/>
              <a:t>Example</a:t>
            </a:r>
            <a:endParaRPr lang="nl-NL" sz="7200" b="1" dirty="0"/>
          </a:p>
          <a:p>
            <a:pPr marL="0" indent="0">
              <a:buNone/>
            </a:pPr>
            <a:endParaRPr lang="nl-NL" sz="4900" b="1" dirty="0"/>
          </a:p>
          <a:p>
            <a:r>
              <a:rPr lang="nl-NL" sz="4900" dirty="0"/>
              <a:t>Dutch BV company (with 100% Dutch clients);</a:t>
            </a:r>
          </a:p>
          <a:p>
            <a:r>
              <a:rPr lang="nl-NL" sz="4900" dirty="0"/>
              <a:t>100% Dutch nexus of IP development which generates royalty income;</a:t>
            </a:r>
          </a:p>
          <a:p>
            <a:r>
              <a:rPr lang="nl-NL" sz="4900" dirty="0"/>
              <a:t>Dutch BV </a:t>
            </a:r>
            <a:r>
              <a:rPr lang="nl-NL" sz="4900" dirty="0" err="1"/>
              <a:t>beneficial</a:t>
            </a:r>
            <a:r>
              <a:rPr lang="nl-NL" sz="4900" dirty="0"/>
              <a:t> </a:t>
            </a:r>
            <a:r>
              <a:rPr lang="nl-NL" sz="4900" dirty="0" err="1"/>
              <a:t>owner</a:t>
            </a:r>
            <a:r>
              <a:rPr lang="nl-NL" sz="4900" dirty="0"/>
              <a:t> of IP;</a:t>
            </a:r>
          </a:p>
          <a:p>
            <a:endParaRPr lang="nl-NL" sz="4900" dirty="0"/>
          </a:p>
          <a:p>
            <a:r>
              <a:rPr lang="nl-NL" sz="4900" dirty="0"/>
              <a:t>Turnover: € 1.000 and cost level of € 400 (EBIT = € 600)</a:t>
            </a:r>
          </a:p>
          <a:p>
            <a:endParaRPr lang="nl-NL" sz="4900" dirty="0"/>
          </a:p>
          <a:p>
            <a:r>
              <a:rPr lang="nl-NL" sz="4900" dirty="0"/>
              <a:t>Advance tax ruling innovation box with following remunerations of key value functions:</a:t>
            </a:r>
          </a:p>
          <a:p>
            <a:pPr marL="0" indent="0">
              <a:buNone/>
            </a:pPr>
            <a:r>
              <a:rPr lang="nl-NL" sz="4900" dirty="0"/>
              <a:t>      - corporate excellence		25%</a:t>
            </a:r>
          </a:p>
          <a:p>
            <a:pPr marL="0" indent="0">
              <a:buNone/>
            </a:pPr>
            <a:r>
              <a:rPr lang="nl-NL" sz="4900" dirty="0"/>
              <a:t>      - sales				25%</a:t>
            </a:r>
          </a:p>
          <a:p>
            <a:pPr marL="0" indent="0">
              <a:buNone/>
            </a:pPr>
            <a:r>
              <a:rPr lang="nl-NL" sz="4900" dirty="0"/>
              <a:t>      - R &amp; D				50%</a:t>
            </a:r>
          </a:p>
          <a:p>
            <a:pPr marL="0" indent="0">
              <a:buNone/>
            </a:pPr>
            <a:endParaRPr lang="nl-NL" sz="4900" dirty="0"/>
          </a:p>
          <a:p>
            <a:pPr marL="0" indent="0">
              <a:buNone/>
            </a:pPr>
            <a:r>
              <a:rPr lang="nl-NL" sz="4900" dirty="0"/>
              <a:t>Corporate income tax :   25%</a:t>
            </a:r>
          </a:p>
          <a:p>
            <a:pPr marL="0" indent="0">
              <a:buNone/>
            </a:pPr>
            <a:r>
              <a:rPr lang="nl-NL" sz="4900" dirty="0"/>
              <a:t>Innovation box tax rate : 9%</a:t>
            </a:r>
          </a:p>
          <a:p>
            <a:pPr marL="0" indent="0">
              <a:buNone/>
            </a:pPr>
            <a:endParaRPr lang="nl-NL" sz="2900" dirty="0"/>
          </a:p>
          <a:p>
            <a:pPr marL="0" indent="0">
              <a:buNone/>
            </a:pPr>
            <a:endParaRPr lang="nl-NL" sz="2400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</a:p>
          <a:p>
            <a:pPr marL="1828800" lvl="4" indent="0">
              <a:buNone/>
            </a:pPr>
            <a:r>
              <a:rPr lang="nl-NL" sz="4800" dirty="0"/>
              <a:t>	</a:t>
            </a:r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89240"/>
            <a:ext cx="215392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92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nl-NL" sz="5500" dirty="0"/>
              <a:t>Corporate income tax due (with innovation box)</a:t>
            </a:r>
          </a:p>
          <a:p>
            <a:pPr marL="0" indent="0">
              <a:buNone/>
            </a:pPr>
            <a:endParaRPr lang="nl-NL" sz="5500" dirty="0"/>
          </a:p>
          <a:p>
            <a:pPr marL="0" indent="0">
              <a:buNone/>
            </a:pPr>
            <a:r>
              <a:rPr lang="nl-NL" sz="5500" dirty="0"/>
              <a:t>Residual profit split method:</a:t>
            </a:r>
          </a:p>
          <a:p>
            <a:pPr marL="0" indent="0">
              <a:buNone/>
            </a:pPr>
            <a:r>
              <a:rPr lang="nl-NL" sz="5500" dirty="0"/>
              <a:t>R &amp; D (50% x EBIT of € 600)	 	 		€ 300</a:t>
            </a:r>
          </a:p>
          <a:p>
            <a:pPr marL="0" indent="0">
              <a:buNone/>
            </a:pPr>
            <a:r>
              <a:rPr lang="nl-NL" sz="5500" dirty="0"/>
              <a:t>Tax advantage 25-9 / 25 x € 300		 	€ </a:t>
            </a:r>
            <a:r>
              <a:rPr lang="nl-NL" sz="5500" u="sng" dirty="0"/>
              <a:t>192</a:t>
            </a:r>
            <a:r>
              <a:rPr lang="nl-NL" sz="5500" dirty="0"/>
              <a:t> -/-</a:t>
            </a:r>
          </a:p>
          <a:p>
            <a:pPr marL="0" indent="0">
              <a:buNone/>
            </a:pPr>
            <a:r>
              <a:rPr lang="nl-NL" sz="5500" dirty="0"/>
              <a:t>					 	€ 108</a:t>
            </a:r>
          </a:p>
          <a:p>
            <a:pPr marL="0" indent="0">
              <a:buNone/>
            </a:pPr>
            <a:r>
              <a:rPr lang="nl-NL" sz="5500" dirty="0"/>
              <a:t>Corporate excellence / sales (50% x € 600)		€ </a:t>
            </a:r>
            <a:r>
              <a:rPr lang="nl-NL" sz="5500" u="sng" dirty="0"/>
              <a:t>300</a:t>
            </a:r>
          </a:p>
          <a:p>
            <a:pPr marL="0" indent="0">
              <a:buNone/>
            </a:pPr>
            <a:r>
              <a:rPr lang="nl-NL" sz="5500" dirty="0"/>
              <a:t>Taxable profit					€ 408</a:t>
            </a:r>
          </a:p>
          <a:p>
            <a:pPr marL="0" indent="0">
              <a:buNone/>
            </a:pPr>
            <a:r>
              <a:rPr lang="nl-NL" sz="5500" dirty="0"/>
              <a:t>Corporate income tax due (25% x € 408)		€ 102</a:t>
            </a:r>
          </a:p>
          <a:p>
            <a:pPr marL="0" indent="0">
              <a:buNone/>
            </a:pPr>
            <a:endParaRPr lang="nl-NL" sz="5500" dirty="0"/>
          </a:p>
          <a:p>
            <a:pPr marL="0" indent="0">
              <a:buNone/>
            </a:pPr>
            <a:r>
              <a:rPr lang="nl-NL" sz="5500" dirty="0"/>
              <a:t>Effective tax rate (included with innovation box)		  17%</a:t>
            </a:r>
          </a:p>
          <a:p>
            <a:pPr marL="0" indent="0">
              <a:buNone/>
            </a:pPr>
            <a:endParaRPr lang="nl-NL" sz="5500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</a:p>
          <a:p>
            <a:pPr marL="0" indent="0">
              <a:buNone/>
            </a:pPr>
            <a:r>
              <a:rPr lang="nl-NL" dirty="0"/>
              <a:t>		</a:t>
            </a:r>
          </a:p>
          <a:p>
            <a:pPr marL="1828800" lvl="4" indent="0">
              <a:buNone/>
            </a:pPr>
            <a:r>
              <a:rPr lang="nl-NL" sz="4800" dirty="0"/>
              <a:t>	</a:t>
            </a:r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89240"/>
            <a:ext cx="215392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34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2400" dirty="0"/>
              <a:t>Dutch policy to settle foreign withholding tax to avoid double taxation with respect to (innovation box) royalty’s: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The </a:t>
            </a:r>
            <a:r>
              <a:rPr lang="nl-NL" sz="2400" b="1" i="1" u="sng" dirty="0"/>
              <a:t>lowest</a:t>
            </a:r>
            <a:r>
              <a:rPr lang="nl-NL" sz="2400" dirty="0"/>
              <a:t> amount of the following three results:</a:t>
            </a:r>
          </a:p>
          <a:p>
            <a:pPr marL="0" indent="0">
              <a:buNone/>
            </a:pPr>
            <a:endParaRPr lang="nl-NL" sz="2400" dirty="0"/>
          </a:p>
          <a:p>
            <a:pPr marL="457200" indent="-457200">
              <a:buAutoNum type="arabicParenR"/>
            </a:pPr>
            <a:r>
              <a:rPr lang="nl-NL" sz="2400" dirty="0"/>
              <a:t>The amount of foreign withholding tax on (gross) royalty’s;</a:t>
            </a:r>
          </a:p>
          <a:p>
            <a:pPr marL="457200" indent="-457200">
              <a:buAutoNum type="arabicParenR"/>
            </a:pPr>
            <a:r>
              <a:rPr lang="nl-NL" sz="2400" dirty="0"/>
              <a:t>The amount of net royalty income (taxable income) multiplied by highest C.I.T. rate (25%);</a:t>
            </a:r>
          </a:p>
          <a:p>
            <a:pPr marL="457200" indent="-457200">
              <a:buAutoNum type="arabicParenR"/>
            </a:pPr>
            <a:r>
              <a:rPr lang="nl-NL" sz="2400" dirty="0"/>
              <a:t>The amount of net royalty income multiplied by 9%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</a:p>
          <a:p>
            <a:pPr marL="0" indent="0">
              <a:buNone/>
            </a:pPr>
            <a:r>
              <a:rPr lang="nl-NL" dirty="0"/>
              <a:t>		</a:t>
            </a:r>
          </a:p>
          <a:p>
            <a:pPr marL="1828800" lvl="4" indent="0">
              <a:buNone/>
            </a:pPr>
            <a:r>
              <a:rPr lang="nl-NL" sz="4800" dirty="0"/>
              <a:t>	</a:t>
            </a:r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89240"/>
            <a:ext cx="215392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876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dirty="0"/>
              <a:t>Dutch BV company (with 100% </a:t>
            </a:r>
            <a:r>
              <a:rPr lang="en-US" u="sng" dirty="0"/>
              <a:t>foreign</a:t>
            </a:r>
            <a:r>
              <a:rPr lang="en-US" dirty="0"/>
              <a:t> clients out of Austria, Portugal and Letland);</a:t>
            </a:r>
          </a:p>
          <a:p>
            <a:r>
              <a:rPr lang="en-US" dirty="0"/>
              <a:t>100% Dutch nexus of IP development which generates royalty income;</a:t>
            </a:r>
          </a:p>
          <a:p>
            <a:r>
              <a:rPr lang="en-US" dirty="0"/>
              <a:t>Dutch BV beneficial owner of IP;</a:t>
            </a:r>
          </a:p>
          <a:p>
            <a:r>
              <a:rPr lang="en-US" dirty="0"/>
              <a:t>Total foreign (EU) withholding tax amounts to € 100 (10% of € 1.000)</a:t>
            </a:r>
          </a:p>
          <a:p>
            <a:r>
              <a:rPr lang="en-US" dirty="0"/>
              <a:t>Dutch corporate income tax rate: 25%, innovation box: 9%;</a:t>
            </a:r>
          </a:p>
          <a:p>
            <a:r>
              <a:rPr lang="en-US" dirty="0"/>
              <a:t>Turnover: € 1.000 and cost level of € 400 (EBIT = € 600)</a:t>
            </a:r>
          </a:p>
          <a:p>
            <a:endParaRPr lang="en-US" dirty="0"/>
          </a:p>
          <a:p>
            <a:r>
              <a:rPr lang="en-US" dirty="0"/>
              <a:t>Advance tax ruling innovation box with following remunerations of key value functions:</a:t>
            </a:r>
          </a:p>
          <a:p>
            <a:r>
              <a:rPr lang="en-US" dirty="0"/>
              <a:t>      - corporate excellence			25%</a:t>
            </a:r>
          </a:p>
          <a:p>
            <a:r>
              <a:rPr lang="en-US" dirty="0"/>
              <a:t>      - sales				25%</a:t>
            </a:r>
          </a:p>
          <a:p>
            <a:r>
              <a:rPr lang="en-US" dirty="0"/>
              <a:t>      - R &amp; D				50%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Corporate income tax due amounts to € 102  </a:t>
            </a:r>
          </a:p>
          <a:p>
            <a:r>
              <a:rPr lang="en-US" dirty="0"/>
              <a:t>The amount of net royalty’s multiplied by 9%: € 600 x 9% = € 54</a:t>
            </a:r>
          </a:p>
          <a:p>
            <a:endParaRPr lang="en-US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</a:t>
            </a:r>
            <a:r>
              <a:rPr lang="nl-NL" sz="4800" dirty="0"/>
              <a:t>	</a:t>
            </a:r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89240"/>
            <a:ext cx="215392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71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YUFE: Dutch innovation box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sz="2900" dirty="0"/>
              <a:t>Amount to settle with Dutch corporate income tax due: € 102</a:t>
            </a:r>
          </a:p>
          <a:p>
            <a:pPr marL="457200" indent="-457200">
              <a:buAutoNum type="arabicParenR"/>
            </a:pPr>
            <a:r>
              <a:rPr lang="nl-NL" sz="2900" dirty="0"/>
              <a:t>Foreign withholding tax: € 100;</a:t>
            </a:r>
          </a:p>
          <a:p>
            <a:pPr marL="457200" indent="-457200">
              <a:buAutoNum type="arabicParenR"/>
            </a:pPr>
            <a:r>
              <a:rPr lang="nl-NL" sz="2900" dirty="0"/>
              <a:t>Dutch corporate income tax due: €102;</a:t>
            </a:r>
          </a:p>
          <a:p>
            <a:pPr marL="457200" indent="-457200">
              <a:buAutoNum type="arabicParenR"/>
            </a:pPr>
            <a:r>
              <a:rPr lang="nl-NL" sz="2900" dirty="0"/>
              <a:t>Amount net royalty income x 9%: € 54</a:t>
            </a:r>
          </a:p>
          <a:p>
            <a:pPr marL="0" indent="0">
              <a:buNone/>
            </a:pPr>
            <a:endParaRPr lang="nl-NL" sz="2900" dirty="0"/>
          </a:p>
          <a:p>
            <a:pPr marL="0" indent="0">
              <a:buNone/>
            </a:pPr>
            <a:r>
              <a:rPr lang="nl-NL" sz="2900" dirty="0"/>
              <a:t>The lowest amount of € 54 </a:t>
            </a:r>
            <a:r>
              <a:rPr lang="nl-NL" sz="2900" dirty="0" err="1"/>
              <a:t>can</a:t>
            </a:r>
            <a:r>
              <a:rPr lang="nl-NL" sz="2900" dirty="0"/>
              <a:t> be settled with amount due of € 102 (to be paid: € 48)</a:t>
            </a:r>
          </a:p>
          <a:p>
            <a:pPr marL="0" indent="0">
              <a:buNone/>
            </a:pPr>
            <a:endParaRPr lang="nl-NL" sz="2900" dirty="0"/>
          </a:p>
          <a:p>
            <a:pPr marL="0" indent="0">
              <a:buNone/>
            </a:pPr>
            <a:r>
              <a:rPr lang="nl-NL" sz="2900" dirty="0"/>
              <a:t>Amount of foreign withholding tax € 46 (€ 100 -/- € 54) will be forwarded (unlimited) in the future.</a:t>
            </a:r>
          </a:p>
          <a:p>
            <a:pPr marL="0" indent="0">
              <a:buNone/>
            </a:pPr>
            <a:endParaRPr lang="nl-NL" sz="2900" dirty="0"/>
          </a:p>
          <a:p>
            <a:pPr marL="0" indent="0">
              <a:buNone/>
            </a:pPr>
            <a:r>
              <a:rPr lang="nl-NL" sz="2900" b="1" dirty="0"/>
              <a:t>Conclusion</a:t>
            </a:r>
            <a:r>
              <a:rPr lang="nl-NL" sz="2900" dirty="0"/>
              <a:t>: due to the (very) restrictive policy of The Netherlands to settle foreign (EU) withholding tax Dutch companies with foreign royalty income are treated </a:t>
            </a:r>
            <a:r>
              <a:rPr lang="nl-NL" sz="2900" u="sng" dirty="0"/>
              <a:t>disadvantageously</a:t>
            </a:r>
            <a:r>
              <a:rPr lang="nl-NL" sz="2900" dirty="0"/>
              <a:t> compared to the same BV with the same </a:t>
            </a:r>
          </a:p>
          <a:p>
            <a:pPr marL="0" indent="0">
              <a:buNone/>
            </a:pPr>
            <a:r>
              <a:rPr lang="nl-NL" sz="2900" dirty="0"/>
              <a:t>royalty income from Dutch clients. When will BV be able to settle the forwarded foreign withholding tax?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</a:t>
            </a:r>
            <a:r>
              <a:rPr lang="nl-NL" sz="4800" dirty="0"/>
              <a:t>	</a:t>
            </a:r>
          </a:p>
        </p:txBody>
      </p:sp>
      <p:pic>
        <p:nvPicPr>
          <p:cNvPr id="4" name="Picture 2" descr="C:\Users\lianne\AppData\Local\Microsoft\Windows\Temporary Internet Files\Content.Outlook\NJ75T6EL\Logo_innovative_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89240"/>
            <a:ext cx="215392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7835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2257</TotalTime>
  <Words>1177</Words>
  <Application>Microsoft Office PowerPoint</Application>
  <PresentationFormat>Diavoorstelling (4:3)</PresentationFormat>
  <Paragraphs>154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YUFE: Dutch innovation box </vt:lpstr>
      <vt:lpstr>YUFE: Dutch innovation box </vt:lpstr>
      <vt:lpstr>YUFE: Dutch innovation box </vt:lpstr>
      <vt:lpstr>YUFE: Dutch innovation box</vt:lpstr>
      <vt:lpstr>YUFE: Dutch innovation box</vt:lpstr>
      <vt:lpstr>YUFE: Dutch innovation box</vt:lpstr>
      <vt:lpstr>YUFE: Dutch innovation box</vt:lpstr>
      <vt:lpstr>YUFE: Dutch innovation box</vt:lpstr>
      <vt:lpstr>YUFE: Dutch innovation box</vt:lpstr>
      <vt:lpstr>YUFE: Dutch innovation box</vt:lpstr>
      <vt:lpstr>YUFE: Dutch innovation box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Lianne Voets - Q Accountants</dc:creator>
  <cp:lastModifiedBy>Erik Jansen - Innovative Tax</cp:lastModifiedBy>
  <cp:revision>329</cp:revision>
  <cp:lastPrinted>2017-11-02T10:43:47Z</cp:lastPrinted>
  <dcterms:created xsi:type="dcterms:W3CDTF">2013-02-27T15:46:30Z</dcterms:created>
  <dcterms:modified xsi:type="dcterms:W3CDTF">2021-11-15T09:05:17Z</dcterms:modified>
</cp:coreProperties>
</file>